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573" r:id="rId2"/>
    <p:sldId id="1579" r:id="rId3"/>
    <p:sldId id="1536" r:id="rId4"/>
    <p:sldId id="1574" r:id="rId5"/>
    <p:sldId id="1221" r:id="rId6"/>
    <p:sldId id="1571" r:id="rId7"/>
    <p:sldId id="1565" r:id="rId8"/>
    <p:sldId id="1556" r:id="rId9"/>
    <p:sldId id="1566" r:id="rId10"/>
    <p:sldId id="1567" r:id="rId11"/>
    <p:sldId id="1562" r:id="rId12"/>
    <p:sldId id="1578" r:id="rId13"/>
    <p:sldId id="1552" r:id="rId14"/>
    <p:sldId id="1570" r:id="rId15"/>
    <p:sldId id="1564" r:id="rId16"/>
    <p:sldId id="1554" r:id="rId17"/>
    <p:sldId id="1572" r:id="rId18"/>
    <p:sldId id="1568" r:id="rId19"/>
    <p:sldId id="1569" r:id="rId20"/>
    <p:sldId id="1575" r:id="rId21"/>
    <p:sldId id="1576" r:id="rId22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ström Stina" initials="BS" lastIdx="13" clrIdx="0">
    <p:extLst>
      <p:ext uri="{19B8F6BF-5375-455C-9EA6-DF929625EA0E}">
        <p15:presenceInfo xmlns:p15="http://schemas.microsoft.com/office/powerpoint/2012/main" userId="S::stina.bergstrom@uppsala.se::4f35a63d-7ef7-4508-964a-b61807b1ef7c" providerId="AD"/>
      </p:ext>
    </p:extLst>
  </p:cmAuthor>
  <p:cmAuthor id="2" name="Cavelier Bizas Pavlos (Politisk sekreterare)" initials="CBP(s" lastIdx="1" clrIdx="1">
    <p:extLst>
      <p:ext uri="{19B8F6BF-5375-455C-9EA6-DF929625EA0E}">
        <p15:presenceInfo xmlns:p15="http://schemas.microsoft.com/office/powerpoint/2012/main" userId="S::pavlos.bizas@uppsala.se::53640237-06b1-445c-abbe-51eb2a2357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1583292090536"/>
          <c:y val="0.15069253065852412"/>
          <c:w val="0.42666056398122654"/>
          <c:h val="0.9050374606738073"/>
        </c:manualLayout>
      </c:layout>
      <c:pieChart>
        <c:varyColors val="1"/>
        <c:ser>
          <c:idx val="0"/>
          <c:order val="0"/>
          <c:tx>
            <c:strRef>
              <c:f>'cirkeldiagram 2020'!$B$20</c:f>
              <c:strCache>
                <c:ptCount val="1"/>
                <c:pt idx="0">
                  <c:v>Budget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E6-425A-8DAD-DC985639B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E6-425A-8DAD-DC985639B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E6-425A-8DAD-DC985639B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E6-425A-8DAD-DC985639BC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E6-425A-8DAD-DC985639BC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E6-425A-8DAD-DC985639BC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E6-425A-8DAD-DC985639BC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E6-425A-8DAD-DC985639BC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3E6-425A-8DAD-DC985639BCE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3E6-425A-8DAD-DC985639BCE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3E6-425A-8DAD-DC985639BCEF}"/>
              </c:ext>
            </c:extLst>
          </c:dPt>
          <c:dLbls>
            <c:dLbl>
              <c:idx val="0"/>
              <c:layout>
                <c:manualLayout>
                  <c:x val="0.15766020475510736"/>
                  <c:y val="-4.726930374929583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E6-425A-8DAD-DC985639BCEF}"/>
                </c:ext>
              </c:extLst>
            </c:dLbl>
            <c:dLbl>
              <c:idx val="1"/>
              <c:layout>
                <c:manualLayout>
                  <c:x val="0.15778767895206364"/>
                  <c:y val="5.27997866779886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E6-425A-8DAD-DC985639BCEF}"/>
                </c:ext>
              </c:extLst>
            </c:dLbl>
            <c:dLbl>
              <c:idx val="2"/>
              <c:layout>
                <c:manualLayout>
                  <c:x val="4.5206318322178841E-2"/>
                  <c:y val="4.91941998220246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6-425A-8DAD-DC985639BCEF}"/>
                </c:ext>
              </c:extLst>
            </c:dLbl>
            <c:dLbl>
              <c:idx val="3"/>
              <c:layout>
                <c:manualLayout>
                  <c:x val="1.5233288821353471E-2"/>
                  <c:y val="9.415659023412617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E6-425A-8DAD-DC985639BCEF}"/>
                </c:ext>
              </c:extLst>
            </c:dLbl>
            <c:dLbl>
              <c:idx val="4"/>
              <c:layout>
                <c:manualLayout>
                  <c:x val="3.0292428933530246E-2"/>
                  <c:y val="-1.0667136113164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E6-425A-8DAD-DC985639BCEF}"/>
                </c:ext>
              </c:extLst>
            </c:dLbl>
            <c:dLbl>
              <c:idx val="5"/>
              <c:layout>
                <c:manualLayout>
                  <c:x val="-4.4807986139353377E-2"/>
                  <c:y val="-1.552074673939923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E6-425A-8DAD-DC985639BCEF}"/>
                </c:ext>
              </c:extLst>
            </c:dLbl>
            <c:dLbl>
              <c:idx val="6"/>
              <c:layout>
                <c:manualLayout>
                  <c:x val="-9.2478010391986568E-2"/>
                  <c:y val="-8.90439406817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E6-425A-8DAD-DC985639BCEF}"/>
                </c:ext>
              </c:extLst>
            </c:dLbl>
            <c:dLbl>
              <c:idx val="7"/>
              <c:layout>
                <c:manualLayout>
                  <c:x val="-3.5651455848720662E-2"/>
                  <c:y val="2.48024224160749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E6-425A-8DAD-DC985639BCEF}"/>
                </c:ext>
              </c:extLst>
            </c:dLbl>
            <c:dLbl>
              <c:idx val="8"/>
              <c:layout>
                <c:manualLayout>
                  <c:x val="-4.8205827553409103E-2"/>
                  <c:y val="0.1241438052416227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E6-425A-8DAD-DC985639BCEF}"/>
                </c:ext>
              </c:extLst>
            </c:dLbl>
            <c:dLbl>
              <c:idx val="9"/>
              <c:layout>
                <c:manualLayout>
                  <c:x val="-7.9632852910929992E-3"/>
                  <c:y val="1.956044744499290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E6-425A-8DAD-DC985639BCEF}"/>
                </c:ext>
              </c:extLst>
            </c:dLbl>
            <c:dLbl>
              <c:idx val="10"/>
              <c:layout>
                <c:manualLayout>
                  <c:x val="3.7427146168132433E-2"/>
                  <c:y val="-6.42828401529232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3E6-425A-8DAD-DC985639B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'cirkeldiagram 2020'!$A$21:$A$31</c:f>
              <c:strCache>
                <c:ptCount val="11"/>
                <c:pt idx="0">
                  <c:v>Politisk verksamhet, kommunledning och gemensam verksamhet (2,3%)</c:v>
                </c:pt>
                <c:pt idx="1">
                  <c:v>Infrastruktur, stadsutveckling m m  (8,0%)</c:v>
                </c:pt>
                <c:pt idx="2">
                  <c:v>Kultur och fritid (5,3%)</c:v>
                </c:pt>
                <c:pt idx="3">
                  <c:v>Förskoleverksamhet (12,1%)</c:v>
                </c:pt>
                <c:pt idx="4">
                  <c:v>Skolverksamhet 6-15 år (22,8%)</c:v>
                </c:pt>
                <c:pt idx="5">
                  <c:v>Gymnasieskola, gymnasiesärskola och kommunal vuxenutbildning (8,9%)</c:v>
                </c:pt>
                <c:pt idx="6">
                  <c:v>Individ- och familjeomsorg inkl. familjerätt (9,5%)</c:v>
                </c:pt>
                <c:pt idx="7">
                  <c:v>Äldreomsorg  (16,2%)</c:v>
                </c:pt>
                <c:pt idx="8">
                  <c:v>Vård och omsorg om personer med funktionsnedsättning enl. SoL och HSL inkl. färdtjänst (3,5%)</c:v>
                </c:pt>
                <c:pt idx="9">
                  <c:v>Vård och omsorg om personer med funktionsnedsättning enl. LSS och SFB (10,0%)</c:v>
                </c:pt>
                <c:pt idx="10">
                  <c:v>Särskilt riktade insatser (1,4%)</c:v>
                </c:pt>
              </c:strCache>
            </c:strRef>
          </c:cat>
          <c:val>
            <c:numRef>
              <c:f>'cirkeldiagram 2020'!$B$21:$B$31</c:f>
              <c:numCache>
                <c:formatCode>#,##0</c:formatCode>
                <c:ptCount val="11"/>
                <c:pt idx="0">
                  <c:v>302774</c:v>
                </c:pt>
                <c:pt idx="1">
                  <c:v>1051504</c:v>
                </c:pt>
                <c:pt idx="2">
                  <c:v>698924</c:v>
                </c:pt>
                <c:pt idx="3">
                  <c:v>1582949</c:v>
                </c:pt>
                <c:pt idx="4">
                  <c:v>2983114</c:v>
                </c:pt>
                <c:pt idx="5">
                  <c:v>1160742</c:v>
                </c:pt>
                <c:pt idx="6">
                  <c:v>1241259</c:v>
                </c:pt>
                <c:pt idx="7">
                  <c:v>2112647</c:v>
                </c:pt>
                <c:pt idx="8">
                  <c:v>457384</c:v>
                </c:pt>
                <c:pt idx="9">
                  <c:v>1302223</c:v>
                </c:pt>
                <c:pt idx="10">
                  <c:v>181781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3E6-425A-8DAD-DC985639B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0D94-7DD5-A140-9E7E-88A6DE1010BC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837C-84EE-8441-B024-F17AB9DB94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72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77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 och Helena (LSS)</a:t>
            </a:r>
            <a:br>
              <a:rPr lang="sv-SE" dirty="0"/>
            </a:br>
            <a:r>
              <a:rPr lang="sv-SE" dirty="0"/>
              <a:t>Ca 30 mnkr åren efter för utbyggnad av LSS-bostäder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75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Mohamad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25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Mohamad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40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Mohamad och Linda (</a:t>
            </a:r>
            <a:r>
              <a:rPr lang="sv-SE" dirty="0" err="1"/>
              <a:t>coronafond</a:t>
            </a:r>
            <a:r>
              <a:rPr lang="sv-SE" dirty="0"/>
              <a:t> till kulturlivet)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86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60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08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409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Rickard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459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Rickard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87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Rickard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36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968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8837C-84EE-8441-B024-F17AB9DB94A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8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8837C-84EE-8441-B024-F17AB9DB94A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02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40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98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37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09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 och Linda (delen om kultur, idrott och fritid)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45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 och Linda (andra spalten)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8837C-84EE-8441-B024-F17AB9DB94A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1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 och Helena (funktionsnedsättning)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837C-84EE-8441-B024-F17AB9DB94A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5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EE2CA-1313-FB43-9C5F-3769EF377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082544-86FD-1843-B220-4A41BBFB2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60176F-36B3-724B-B8B5-5DA7740D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1BDE02-BAAE-1D43-A726-0927B95B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799A36-7C0A-504B-93E5-5B7F5F60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5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EB286-D572-6349-8486-DC6749C1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8E16609-F491-DC4A-B4EA-2D98BD9D5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AE74D7-B68F-184C-8BA3-E5FBBCEF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5FDD7-BFE2-A14E-BCAA-0F58EED0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E14296-D133-714E-82CD-96DC42E9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9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B5BA9D-636C-844F-923D-61C295C8C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037A45-C6C9-B14E-92D9-CFD7E123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569A91-E141-0742-BB4C-F21DA66F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73C384-7DD6-7243-88E5-B5FCC836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B4D688-A582-D843-94A3-122F4016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28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_grå">
    <p:bg>
      <p:bgPr>
        <a:solidFill>
          <a:srgbClr val="202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859E7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321663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bild">
    <p:bg>
      <p:bgPr>
        <a:solidFill>
          <a:srgbClr val="202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859E7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7717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2F049-CEFD-5B41-8AC2-8E75F7C8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812115-FF0F-1940-9D2A-F1FE2DA8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E62295-C550-464D-A083-F9005197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FD736-C544-C343-BCFF-9583BE08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4CD51-8D19-5843-8935-D82AE885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79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D083-3D74-2645-923E-FA9E2CDA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A7483F-A893-2F43-9157-41FCF50FE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52C3D3-A05A-CD48-A6F9-C8CA1701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4540BD-2155-9145-B4B6-7E2B199E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768380-D34B-E446-ACEB-6EA2B419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C10892-0E23-0E4C-8E72-98CFB21B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358D08-2BAF-A148-BD19-148FD6A0B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6C1E8F-7AD9-5840-863E-4859BAD32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A4CF86-602E-6845-9B39-D2E3267F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D61E48-8587-C342-B35D-0301AA1D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ED8760-8E11-E442-B3E2-467B5F18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5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8DB32-8763-AC40-BB48-38D6431F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D7A347-8536-9448-8814-85A5BD6C6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033F71-D2C7-EF4E-98D8-396ED535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64EDE5-6B3C-0C41-9338-EDB578349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199E81-9561-E84C-9D01-25BF27191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32FBE8D-9301-5B4E-B5AF-4126315E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193F9C5-85AB-944D-90B0-943A8FC0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5562F8F-AF16-BE49-9C67-6CAF23C4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3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1374C-04A2-FD48-8C67-15C73EAD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75F6C7B-EF73-AA4B-AF42-38EDE4B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6C84E1-5E0C-A54F-9557-4C57CF98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6EB0B-5F9A-0543-9CA0-C3EDDFB1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42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B4ABC3B-DA9B-3442-BC5A-B24385C4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2839BC-E9DE-6744-95A4-4B736FF7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09F379-DCA9-B244-9ADD-307EECFC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62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B7D20-E56E-6748-8477-B2295127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4B081A-82A2-3941-AA36-027B0E46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3ADE93-0C56-9E4C-8604-841F5D36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97F019-2849-2846-A397-583692B5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8E12CC-1CA1-8846-91E3-B725A3A8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4C7472-199A-9E48-896B-9F1DA2E2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82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9B3665-A04D-6647-A8D6-55F00607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C2A21B-EB74-D34B-8F81-2300B605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C9B57-3058-B943-9979-AF9331F67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54FDFC-D3B9-EB45-BA18-F25D3F24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A9AADE-40F0-1B4C-B716-12AAD477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7A89F2-9451-9D4D-8669-F6684378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84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C4BCAA-9B6E-7646-A4FF-3B90C1E9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096D58-D6D7-DE4A-8F57-8D9D423A3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A9B77D-6E72-5F47-A670-5B03412F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90B64A-E20F-EB42-AEB6-1503DC80E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AD695B-EBB9-6C40-8D14-6C173CCE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EE4B-E14B-E24D-AC55-22A76C230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8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803C8D-1F22-E84A-B53F-8A8FC322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02E45"/>
          </a:solidFill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8CE9E969-60D2-C842-8443-24F17EFBB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63" y="1940374"/>
            <a:ext cx="8205169" cy="2136455"/>
          </a:xfrm>
        </p:spPr>
        <p:txBody>
          <a:bodyPr/>
          <a:lstStyle/>
          <a:p>
            <a:r>
              <a:rPr lang="sv-SE" sz="5000" b="1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Mittenstyrets förslag till mål och budget 2021-2023</a:t>
            </a:r>
            <a:br>
              <a:rPr lang="sv-SE" b="1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v-SE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E3DD39-AF17-4DC2-8C34-8C1467EC3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482" y="3205576"/>
            <a:ext cx="10684882" cy="676044"/>
          </a:xfrm>
        </p:spPr>
        <p:txBody>
          <a:bodyPr>
            <a:noAutofit/>
          </a:bodyPr>
          <a:lstStyle/>
          <a:p>
            <a:r>
              <a:rPr lang="sv-SE" sz="3000" dirty="0">
                <a:ea typeface="Source Sans Pro" panose="020B0503030403020204" pitchFamily="34" charset="0"/>
              </a:rPr>
              <a:t>För ett Uppsala med ökad trygghet, fler i arbete, en likvärdig skola och snabbare klimatomställning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0CA727-708E-4049-9227-3AA04E84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1" y="5070119"/>
            <a:ext cx="1190034" cy="12306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D69DF56-7E17-1040-B2F6-CED888D2E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67" y="5124517"/>
            <a:ext cx="1217427" cy="10652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3937851-1D9F-47E0-A2D4-8EF1BF58C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836" y="5105664"/>
            <a:ext cx="983524" cy="11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0CD0F47F-0A88-AD48-8225-B8FAF9706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07" y="974997"/>
            <a:ext cx="10425801" cy="1272713"/>
          </a:xfrm>
        </p:spPr>
        <p:txBody>
          <a:bodyPr>
            <a:normAutofit fontScale="90000"/>
          </a:bodyPr>
          <a:lstStyle/>
          <a:p>
            <a:r>
              <a:rPr lang="sv-SE" dirty="0"/>
              <a:t>180 mnkr för ökad trygghet för dig som äldre eller med funktionsnedsättning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4944EC-5741-D145-A60C-260C838506AA}"/>
              </a:ext>
            </a:extLst>
          </p:cNvPr>
          <p:cNvSpPr/>
          <p:nvPr/>
        </p:nvSpPr>
        <p:spPr>
          <a:xfrm>
            <a:off x="742208" y="2298753"/>
            <a:ext cx="91004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Generellt: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Tillskott på 42 mnkr till äldrenämnden/omsorgsnämnden</a:t>
            </a:r>
            <a:endParaRPr lang="sv-SE" sz="2800" b="1" dirty="0">
              <a:solidFill>
                <a:schemeClr val="bg1"/>
              </a:solidFill>
            </a:endParaRPr>
          </a:p>
          <a:p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Riktade satsningar: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Ökat stöd från staten till äldreomsorgen – 75 mnkr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Kompetensutveckling i yrkessvenska – 5 mnkr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Rabatterade seniorkort – 13 mnkr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Fortsatt utbyggnad av LSS-bostäder– 29,5 mnkr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Ökad volym LSS – 15 mnkr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0C19779-C4EE-4CA9-A938-6B73CBA90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328712F-B1B0-4E77-A4F9-6A239DD0D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363479D-FA90-4CC5-8996-A2A9A7C0D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ammal, foto, hjul, av trä&#10;&#10;Automatiskt genererad beskrivning">
            <a:extLst>
              <a:ext uri="{FF2B5EF4-FFF2-40B4-BE49-F238E27FC236}">
                <a16:creationId xmlns:a16="http://schemas.microsoft.com/office/drawing/2014/main" id="{C7801B63-ECC5-45C3-B8E3-2F80DF424E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1919" y="0"/>
            <a:ext cx="12226247" cy="798448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AA0A7C-EA32-0C4C-BCB9-50367F3E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2. Jobb och företagande</a:t>
            </a:r>
          </a:p>
        </p:txBody>
      </p:sp>
    </p:spTree>
    <p:extLst>
      <p:ext uri="{BB962C8B-B14F-4D97-AF65-F5344CB8AC3E}">
        <p14:creationId xmlns:p14="http://schemas.microsoft.com/office/powerpoint/2010/main" val="171473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D210A2-7FFD-41FA-BC26-064E7F17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054" y="528886"/>
            <a:ext cx="8206597" cy="772221"/>
          </a:xfrm>
        </p:spPr>
        <p:txBody>
          <a:bodyPr>
            <a:normAutofit fontScale="90000"/>
          </a:bodyPr>
          <a:lstStyle/>
          <a:p>
            <a:r>
              <a:rPr lang="sv-SE" dirty="0"/>
              <a:t>2. Jobb och företagande</a:t>
            </a:r>
          </a:p>
        </p:txBody>
      </p:sp>
      <p:sp>
        <p:nvSpPr>
          <p:cNvPr id="2" name="Femhörning 1">
            <a:extLst>
              <a:ext uri="{FF2B5EF4-FFF2-40B4-BE49-F238E27FC236}">
                <a16:creationId xmlns:a16="http://schemas.microsoft.com/office/drawing/2014/main" id="{CDE725D0-B4BF-FB46-A416-9DC0FDF265DA}"/>
              </a:ext>
            </a:extLst>
          </p:cNvPr>
          <p:cNvSpPr/>
          <p:nvPr/>
        </p:nvSpPr>
        <p:spPr>
          <a:xfrm>
            <a:off x="706054" y="1623566"/>
            <a:ext cx="6609145" cy="36244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01F39F-6C06-1644-BDCB-AAF822E68F00}"/>
              </a:ext>
            </a:extLst>
          </p:cNvPr>
          <p:cNvSpPr txBox="1"/>
          <p:nvPr/>
        </p:nvSpPr>
        <p:spPr>
          <a:xfrm>
            <a:off x="685670" y="2241773"/>
            <a:ext cx="5611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Kvalitetssäkra och systematisera hela kommunens kontakter och leveranser till näringslivet med fokus på gott bemötande, korta handläggningstider och förutsägbarhet.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Etablera jobb-och utbildningscenter i </a:t>
            </a:r>
            <a:r>
              <a:rPr lang="sv-SE" sz="2000" dirty="0" err="1">
                <a:solidFill>
                  <a:schemeClr val="bg1"/>
                </a:solidFill>
              </a:rPr>
              <a:t>Gränby</a:t>
            </a:r>
            <a:endParaRPr lang="sv-SE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Öka genomströmningen och kvaliteten inom vuxenutbildning och SFI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101825-7178-C649-AB6B-9976858C5502}"/>
              </a:ext>
            </a:extLst>
          </p:cNvPr>
          <p:cNvSpPr txBox="1"/>
          <p:nvPr/>
        </p:nvSpPr>
        <p:spPr>
          <a:xfrm>
            <a:off x="1030147" y="1699808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637E0A-57EB-304A-917D-E0E0757BC6FC}"/>
              </a:ext>
            </a:extLst>
          </p:cNvPr>
          <p:cNvSpPr/>
          <p:nvPr/>
        </p:nvSpPr>
        <p:spPr>
          <a:xfrm>
            <a:off x="7315199" y="1623566"/>
            <a:ext cx="4514128" cy="3624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52B184-43B0-8348-9499-DD55FE71D2DD}"/>
              </a:ext>
            </a:extLst>
          </p:cNvPr>
          <p:cNvSpPr txBox="1"/>
          <p:nvPr/>
        </p:nvSpPr>
        <p:spPr>
          <a:xfrm>
            <a:off x="7639292" y="1704104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AD845-480F-CE46-8D05-1518CDAD8BF9}"/>
              </a:ext>
            </a:extLst>
          </p:cNvPr>
          <p:cNvSpPr txBox="1"/>
          <p:nvPr/>
        </p:nvSpPr>
        <p:spPr>
          <a:xfrm>
            <a:off x="7407667" y="2286982"/>
            <a:ext cx="44216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Bättre näringslivsklimat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Alla behövs och ska känna sig behövda på arbetsmarknaden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Jämställd och modigare integration med rättigheter och skyldigheter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2000 nya jobb per år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bg1"/>
                </a:solidFill>
              </a:rPr>
              <a:t>Minska försörjningsstödet med 30 miljoner. 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E77EAE1-D26E-461F-81CC-3445FEA78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65DF06D-8DF9-44F0-BF4C-B377CFFE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E585DFD-0034-4513-B983-DB6F435E5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7F9137-543F-814D-8381-30E71999A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04" y="1866432"/>
            <a:ext cx="8942217" cy="3589146"/>
          </a:xfrm>
        </p:spPr>
        <p:txBody>
          <a:bodyPr>
            <a:normAutofit lnSpcReduction="10000"/>
          </a:bodyPr>
          <a:lstStyle/>
          <a:p>
            <a:r>
              <a:rPr lang="sv-SE" sz="3000" b="1" dirty="0"/>
              <a:t>Riktade satsningar: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/>
              <a:t>Återstart av besöksnäringen med anledning av pandemin – 2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/>
              <a:t>Slopad markupplåtelseavgift – 3,8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/>
              <a:t>Säkra tillgång till el och vattenförsörjning – 4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/>
              <a:t>Etablera jobb-och utbildningscenter i </a:t>
            </a:r>
            <a:r>
              <a:rPr lang="sv-SE" sz="3000" dirty="0" err="1"/>
              <a:t>Gränby</a:t>
            </a:r>
            <a:r>
              <a:rPr lang="sv-SE" sz="3000" dirty="0"/>
              <a:t> – 2 mkr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3000" dirty="0"/>
              <a:t>Coronafond till kulturlivet – 4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D6E77EA4-7A48-844F-B851-C38522E7EB7E}"/>
              </a:ext>
            </a:extLst>
          </p:cNvPr>
          <p:cNvSpPr txBox="1">
            <a:spLocks/>
          </p:cNvSpPr>
          <p:nvPr/>
        </p:nvSpPr>
        <p:spPr>
          <a:xfrm>
            <a:off x="403387" y="639122"/>
            <a:ext cx="11329701" cy="772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 baseline="0">
                <a:solidFill>
                  <a:srgbClr val="859E73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r>
              <a:rPr lang="sv-SE" sz="4900" dirty="0"/>
              <a:t>15,8 mnkr för fler jobb och mer företagande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1E5091-FD78-4C5C-B55D-C83252AC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9664F20-823D-4F42-81BA-323067D94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631F26D-D394-40EC-85C8-5634150EF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person, bord, kvinna&#10;&#10;Automatiskt genererad beskrivning">
            <a:extLst>
              <a:ext uri="{FF2B5EF4-FFF2-40B4-BE49-F238E27FC236}">
                <a16:creationId xmlns:a16="http://schemas.microsoft.com/office/drawing/2014/main" id="{F6A6170E-5324-4DA2-924E-8FC766C1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5993"/>
            <a:ext cx="12191999" cy="7239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AA0A7C-EA32-0C4C-BCB9-50367F3E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3. Likvärdig skola</a:t>
            </a:r>
          </a:p>
        </p:txBody>
      </p:sp>
    </p:spTree>
    <p:extLst>
      <p:ext uri="{BB962C8B-B14F-4D97-AF65-F5344CB8AC3E}">
        <p14:creationId xmlns:p14="http://schemas.microsoft.com/office/powerpoint/2010/main" val="385545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D210A2-7FFD-41FA-BC26-064E7F17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054" y="798451"/>
            <a:ext cx="8206597" cy="772221"/>
          </a:xfrm>
        </p:spPr>
        <p:txBody>
          <a:bodyPr>
            <a:normAutofit fontScale="90000"/>
          </a:bodyPr>
          <a:lstStyle/>
          <a:p>
            <a:r>
              <a:rPr lang="sv-SE" dirty="0"/>
              <a:t>3. Likvärdig skola</a:t>
            </a:r>
          </a:p>
        </p:txBody>
      </p:sp>
      <p:sp>
        <p:nvSpPr>
          <p:cNvPr id="2" name="Femhörning 1">
            <a:extLst>
              <a:ext uri="{FF2B5EF4-FFF2-40B4-BE49-F238E27FC236}">
                <a16:creationId xmlns:a16="http://schemas.microsoft.com/office/drawing/2014/main" id="{CDE725D0-B4BF-FB46-A416-9DC0FDF265DA}"/>
              </a:ext>
            </a:extLst>
          </p:cNvPr>
          <p:cNvSpPr/>
          <p:nvPr/>
        </p:nvSpPr>
        <p:spPr>
          <a:xfrm>
            <a:off x="706054" y="1924647"/>
            <a:ext cx="6609145" cy="35346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01F39F-6C06-1644-BDCB-AAF822E68F00}"/>
              </a:ext>
            </a:extLst>
          </p:cNvPr>
          <p:cNvSpPr txBox="1"/>
          <p:nvPr/>
        </p:nvSpPr>
        <p:spPr>
          <a:xfrm>
            <a:off x="757588" y="2623434"/>
            <a:ext cx="56111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Stärk likvärdigheten och höj kunskapsresultatet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Genomlys och stärk samverkan, metoder och finansieringsmodeller avseende elever med stort stödbehov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Stärk </a:t>
            </a:r>
            <a:r>
              <a:rPr lang="sv-SE" sz="2000" dirty="0" err="1">
                <a:solidFill>
                  <a:schemeClr val="bg1"/>
                </a:solidFill>
              </a:rPr>
              <a:t>studieron</a:t>
            </a:r>
            <a:r>
              <a:rPr lang="sv-SE" sz="2000" dirty="0">
                <a:solidFill>
                  <a:schemeClr val="bg1"/>
                </a:solidFill>
              </a:rPr>
              <a:t> och elevers upplevelse av trygghet i och omkring skolan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Fler barn till utrikes födda föräldrar ska gå i förskola, fritidshem och fritidsklubb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101825-7178-C649-AB6B-9976858C5502}"/>
              </a:ext>
            </a:extLst>
          </p:cNvPr>
          <p:cNvSpPr txBox="1"/>
          <p:nvPr/>
        </p:nvSpPr>
        <p:spPr>
          <a:xfrm>
            <a:off x="1030147" y="2000890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637E0A-57EB-304A-917D-E0E0757BC6FC}"/>
              </a:ext>
            </a:extLst>
          </p:cNvPr>
          <p:cNvSpPr/>
          <p:nvPr/>
        </p:nvSpPr>
        <p:spPr>
          <a:xfrm>
            <a:off x="7305554" y="1924647"/>
            <a:ext cx="4514128" cy="353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52B184-43B0-8348-9499-DD55FE71D2DD}"/>
              </a:ext>
            </a:extLst>
          </p:cNvPr>
          <p:cNvSpPr txBox="1"/>
          <p:nvPr/>
        </p:nvSpPr>
        <p:spPr>
          <a:xfrm>
            <a:off x="7639292" y="2005186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AD845-480F-CE46-8D05-1518CDAD8BF9}"/>
              </a:ext>
            </a:extLst>
          </p:cNvPr>
          <p:cNvSpPr txBox="1"/>
          <p:nvPr/>
        </p:nvSpPr>
        <p:spPr>
          <a:xfrm>
            <a:off x="7639293" y="2670948"/>
            <a:ext cx="38466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Alla barn ska oavsett bakgrund ges lika förutsättningar att lyckas i skolan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Fler ska bli behöriga till gymnasiet och ta en gymnasieexamen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Miljön i förskolor och skolor ska vara trygg och ge </a:t>
            </a:r>
            <a:r>
              <a:rPr lang="sv-SE" sz="2000" dirty="0" err="1">
                <a:solidFill>
                  <a:schemeClr val="bg1"/>
                </a:solidFill>
              </a:rPr>
              <a:t>studiero</a:t>
            </a:r>
            <a:r>
              <a:rPr lang="sv-SE" sz="2000" dirty="0">
                <a:solidFill>
                  <a:schemeClr val="bg1"/>
                </a:solidFill>
              </a:rPr>
              <a:t>. 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2C3F33-E3E1-4FA3-A494-00E416B19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6864FF1-5405-4152-AA33-C346D2A18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8263CA-4055-490D-B3D3-F8EB25CAD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0CD0F47F-0A88-AD48-8225-B8FAF9706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95" y="660311"/>
            <a:ext cx="9790754" cy="1147915"/>
          </a:xfrm>
        </p:spPr>
        <p:txBody>
          <a:bodyPr>
            <a:normAutofit/>
          </a:bodyPr>
          <a:lstStyle/>
          <a:p>
            <a:r>
              <a:rPr lang="sv-SE" dirty="0"/>
              <a:t>142 mnkr för en likvärdig skola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4944EC-5741-D145-A60C-260C838506AA}"/>
              </a:ext>
            </a:extLst>
          </p:cNvPr>
          <p:cNvSpPr/>
          <p:nvPr/>
        </p:nvSpPr>
        <p:spPr>
          <a:xfrm>
            <a:off x="742208" y="2476248"/>
            <a:ext cx="83839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Generellt: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Tillskott på 135 mnkr till utbildningsnämnden</a:t>
            </a:r>
            <a:br>
              <a:rPr lang="sv-SE" sz="2800" b="1" dirty="0">
                <a:solidFill>
                  <a:schemeClr val="bg1"/>
                </a:solidFill>
              </a:rPr>
            </a:br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Riktade satsningar: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Socialarbetare i skolan i utsatta områden – 3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Närvarokoordinatorer – 3 mkr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Öka andel barn i förskolan i utsatta områden – 0,6 mkr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A11C90-E70F-4532-B0B4-F0CBA9D7C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5E0DDA-C9BE-4F11-BD39-8674DD1E2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8B7FAC6-0C03-406A-8DAD-3471E17AC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1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cykel, åker, gata&#10;&#10;Automatiskt genererad beskrivning">
            <a:extLst>
              <a:ext uri="{FF2B5EF4-FFF2-40B4-BE49-F238E27FC236}">
                <a16:creationId xmlns:a16="http://schemas.microsoft.com/office/drawing/2014/main" id="{05B4303F-4294-4E6E-A607-7F075F70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64386"/>
            <a:ext cx="12192000" cy="81259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AA0A7C-EA32-0C4C-BCB9-50367F3E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4. Miljö och klimat</a:t>
            </a:r>
          </a:p>
        </p:txBody>
      </p:sp>
    </p:spTree>
    <p:extLst>
      <p:ext uri="{BB962C8B-B14F-4D97-AF65-F5344CB8AC3E}">
        <p14:creationId xmlns:p14="http://schemas.microsoft.com/office/powerpoint/2010/main" val="30425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D210A2-7FFD-41FA-BC26-064E7F17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054" y="829968"/>
            <a:ext cx="10038146" cy="772221"/>
          </a:xfrm>
        </p:spPr>
        <p:txBody>
          <a:bodyPr>
            <a:normAutofit fontScale="90000"/>
          </a:bodyPr>
          <a:lstStyle/>
          <a:p>
            <a:r>
              <a:rPr lang="sv-SE" dirty="0"/>
              <a:t>4.  Miljö och klimat– fossilfritt 2030 </a:t>
            </a:r>
          </a:p>
        </p:txBody>
      </p:sp>
      <p:sp>
        <p:nvSpPr>
          <p:cNvPr id="2" name="Femhörning 1">
            <a:extLst>
              <a:ext uri="{FF2B5EF4-FFF2-40B4-BE49-F238E27FC236}">
                <a16:creationId xmlns:a16="http://schemas.microsoft.com/office/drawing/2014/main" id="{CDE725D0-B4BF-FB46-A416-9DC0FDF265DA}"/>
              </a:ext>
            </a:extLst>
          </p:cNvPr>
          <p:cNvSpPr/>
          <p:nvPr/>
        </p:nvSpPr>
        <p:spPr>
          <a:xfrm>
            <a:off x="662931" y="1795592"/>
            <a:ext cx="6609145" cy="353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01F39F-6C06-1644-BDCB-AAF822E68F00}"/>
              </a:ext>
            </a:extLst>
          </p:cNvPr>
          <p:cNvSpPr txBox="1"/>
          <p:nvPr/>
        </p:nvSpPr>
        <p:spPr>
          <a:xfrm>
            <a:off x="759399" y="2608945"/>
            <a:ext cx="5723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bg1"/>
                </a:solidFill>
              </a:rPr>
              <a:t>Öka takten i klimatomställning - minskning av utsläppen med 10-14 % per år från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bg1"/>
                </a:solidFill>
              </a:rPr>
              <a:t>Stärk kommunen som kravställare för utveckling av kollektivtrafik och nationell infrastruktur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bg1"/>
                </a:solidFill>
              </a:rPr>
              <a:t>Motverka förlusten av biologisk mångfald genom uppföljning av artskyddsåtgärder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101825-7178-C649-AB6B-9976858C5502}"/>
              </a:ext>
            </a:extLst>
          </p:cNvPr>
          <p:cNvSpPr txBox="1"/>
          <p:nvPr/>
        </p:nvSpPr>
        <p:spPr>
          <a:xfrm>
            <a:off x="1030147" y="2000890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637E0A-57EB-304A-917D-E0E0757BC6FC}"/>
              </a:ext>
            </a:extLst>
          </p:cNvPr>
          <p:cNvSpPr/>
          <p:nvPr/>
        </p:nvSpPr>
        <p:spPr>
          <a:xfrm>
            <a:off x="7315199" y="1947357"/>
            <a:ext cx="4514128" cy="353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52B184-43B0-8348-9499-DD55FE71D2DD}"/>
              </a:ext>
            </a:extLst>
          </p:cNvPr>
          <p:cNvSpPr txBox="1"/>
          <p:nvPr/>
        </p:nvSpPr>
        <p:spPr>
          <a:xfrm>
            <a:off x="7639292" y="1913141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AD845-480F-CE46-8D05-1518CDAD8BF9}"/>
              </a:ext>
            </a:extLst>
          </p:cNvPr>
          <p:cNvSpPr txBox="1"/>
          <p:nvPr/>
        </p:nvSpPr>
        <p:spPr>
          <a:xfrm>
            <a:off x="7639292" y="2436361"/>
            <a:ext cx="38466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Uppsala ska vara världsledande i miljö- och klimatomställningen samt förbättra beredskapen för ett förändrat klimat.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Fossilfritt Uppsala 2030 och klimatpositivt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Ekosystem och biologisk mångfald ska bevaras och stärkas.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D16BCA-07C3-47D6-91F5-664B119F9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D676CA6-3B96-40F2-B070-BC4BF6D9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F878CA3-B95F-4A11-AE76-8EFE5A391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0CD0F47F-0A88-AD48-8225-B8FAF9706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08" y="814449"/>
            <a:ext cx="9272649" cy="777352"/>
          </a:xfrm>
        </p:spPr>
        <p:txBody>
          <a:bodyPr>
            <a:normAutofit fontScale="90000"/>
          </a:bodyPr>
          <a:lstStyle/>
          <a:p>
            <a:r>
              <a:rPr lang="sv-SE" dirty="0"/>
              <a:t>18,2 mnkr för ett fossilfritt Uppsala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4944EC-5741-D145-A60C-260C838506AA}"/>
              </a:ext>
            </a:extLst>
          </p:cNvPr>
          <p:cNvSpPr/>
          <p:nvPr/>
        </p:nvSpPr>
        <p:spPr>
          <a:xfrm>
            <a:off x="742208" y="1890117"/>
            <a:ext cx="838397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Riktade satsningar: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•Öka takten i klimatomställningen- 5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•Klimatinvesteringar – 2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•Klimatpositiv energiförsörjning - 4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•Miljö-och vattenutredningar – 3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•Ökat underhåll friluftsområden – 0,7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•STUNS energi – 0,5 mnkr</a:t>
            </a:r>
          </a:p>
          <a:p>
            <a:r>
              <a:rPr lang="sv-SE" sz="2800" dirty="0">
                <a:solidFill>
                  <a:schemeClr val="bg1"/>
                </a:solidFill>
              </a:rPr>
              <a:t>•Programhandling spårväg – 3 mnkr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EAD14F-D444-428B-9C83-E03761B89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076549E-9C6E-40FB-A3C0-54FFCC17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2C7D8F1-5BA0-4D27-8A73-670F433F3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071F69-6B06-45C9-A33B-40B7B7BB1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737" y="1783564"/>
            <a:ext cx="10037852" cy="35083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Corona har slagit hårt mot ekonomin, men inte lika illa som befarat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Vi skjuter till 429 miljoner mer 2021 än 2020, en ökning med 3,4%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Oförändrad skattesats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Prisuppräkning enligt SKR:s prisindex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Störst tillskott till skolan och äldreomsorg, 142 </a:t>
            </a:r>
            <a:r>
              <a:rPr lang="sv-SE" dirty="0" err="1"/>
              <a:t>resp</a:t>
            </a:r>
            <a:r>
              <a:rPr lang="sv-SE" dirty="0"/>
              <a:t> 90 mnkr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ADA541E9-D562-4B6E-A852-80FCE6CBC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703" y="292096"/>
            <a:ext cx="9463499" cy="1258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dirty="0" err="1"/>
              <a:t>Ekonomiska</a:t>
            </a:r>
            <a:r>
              <a:rPr lang="en-US" sz="4300" kern="1200" dirty="0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300" dirty="0" err="1"/>
              <a:t>förutsättningar</a:t>
            </a:r>
            <a:endParaRPr lang="en-US" sz="43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5CF1AA-F7D2-4048-A18B-148F4D909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1AB2E5F-5454-4100-9FC5-F3DCE3D1F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449380-6383-4CCD-8EBB-29569BBC8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C482B2D-60F6-4A90-8BBD-B9290A1D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83" y="461691"/>
            <a:ext cx="8206597" cy="803658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D1200B-91D3-49EF-9A68-4185A23EC593}"/>
              </a:ext>
            </a:extLst>
          </p:cNvPr>
          <p:cNvSpPr txBox="1"/>
          <p:nvPr/>
        </p:nvSpPr>
        <p:spPr>
          <a:xfrm>
            <a:off x="760288" y="1921267"/>
            <a:ext cx="90515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3400" dirty="0">
                <a:solidFill>
                  <a:schemeClr val="bg1"/>
                </a:solidFill>
              </a:rPr>
              <a:t>Trygghet </a:t>
            </a:r>
          </a:p>
          <a:p>
            <a:pPr marL="342900" indent="-342900">
              <a:buAutoNum type="arabicPeriod"/>
            </a:pPr>
            <a:r>
              <a:rPr lang="sv-SE" sz="3400" dirty="0">
                <a:solidFill>
                  <a:schemeClr val="bg1"/>
                </a:solidFill>
              </a:rPr>
              <a:t>Jobb och företagande</a:t>
            </a:r>
          </a:p>
          <a:p>
            <a:pPr marL="342900" indent="-342900">
              <a:buAutoNum type="arabicPeriod"/>
            </a:pPr>
            <a:r>
              <a:rPr lang="sv-SE" sz="3400" dirty="0">
                <a:solidFill>
                  <a:schemeClr val="bg1"/>
                </a:solidFill>
              </a:rPr>
              <a:t>Likvärdig skola </a:t>
            </a:r>
          </a:p>
          <a:p>
            <a:pPr marL="342900" indent="-342900">
              <a:buAutoNum type="arabicPeriod"/>
            </a:pPr>
            <a:r>
              <a:rPr lang="sv-SE" sz="3400" dirty="0">
                <a:solidFill>
                  <a:schemeClr val="bg1"/>
                </a:solidFill>
              </a:rPr>
              <a:t>Miljö och klimat</a:t>
            </a:r>
          </a:p>
          <a:p>
            <a:endParaRPr lang="sv-SE" sz="3400" dirty="0">
              <a:solidFill>
                <a:schemeClr val="bg1"/>
              </a:solidFill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Vi skjuter till 429 miljoner mer</a:t>
            </a:r>
            <a:endParaRPr lang="sv-SE" sz="3400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6ED07A-CC30-47C5-B10E-B1A4590C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90A33F4-5B80-4E3D-8550-90074429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D9D527B-433C-429B-8EC7-BC51424DF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803C8D-1F22-E84A-B53F-8A8FC322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02E45"/>
          </a:solidFill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8CE9E969-60D2-C842-8443-24F17EFBB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63" y="1940374"/>
            <a:ext cx="8205169" cy="2136455"/>
          </a:xfrm>
        </p:spPr>
        <p:txBody>
          <a:bodyPr/>
          <a:lstStyle/>
          <a:p>
            <a:r>
              <a:rPr lang="sv-SE" sz="5000" b="1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Mittenstyrets förslag till mål och budget 2021-2023</a:t>
            </a:r>
            <a:br>
              <a:rPr lang="sv-SE" b="1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v-SE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E3DD39-AF17-4DC2-8C34-8C1467EC3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482" y="3205576"/>
            <a:ext cx="10684882" cy="676044"/>
          </a:xfrm>
        </p:spPr>
        <p:txBody>
          <a:bodyPr>
            <a:noAutofit/>
          </a:bodyPr>
          <a:lstStyle/>
          <a:p>
            <a:r>
              <a:rPr lang="sv-SE" sz="3000" dirty="0">
                <a:ea typeface="Source Sans Pro" panose="020B0503030403020204" pitchFamily="34" charset="0"/>
              </a:rPr>
              <a:t>För ett Uppsala med ökad trygghet, fler i arbete, en likvärdig skola och snabbare klimatomställning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0CA727-708E-4049-9227-3AA04E84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1" y="5070119"/>
            <a:ext cx="1190034" cy="12306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D69DF56-7E17-1040-B2F6-CED888D2E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67" y="5124517"/>
            <a:ext cx="1217427" cy="106524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D3324D0-3CEA-446F-9E1A-9EDD67D92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45" y="5084885"/>
            <a:ext cx="98154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482B2D-60F6-4A90-8BBD-B9290A1D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4805"/>
            <a:ext cx="10515600" cy="2388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Statsbidrag</a:t>
            </a:r>
            <a:r>
              <a:rPr lang="en-US" sz="4500" kern="1200" dirty="0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och</a:t>
            </a:r>
            <a:r>
              <a:rPr lang="en-US" sz="4500" kern="1200" dirty="0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resultat</a:t>
            </a:r>
            <a:endParaRPr lang="en-US" sz="4500" kern="1200" dirty="0">
              <a:solidFill>
                <a:schemeClr val="accent6">
                  <a:lumMod val="7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2BD299-18BB-4E0A-BAEE-184AFEEF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1" y="2050000"/>
            <a:ext cx="8355153" cy="42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482B2D-60F6-4A90-8BBD-B9290A1D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26" y="61515"/>
            <a:ext cx="10257890" cy="9350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Fördelning</a:t>
            </a:r>
            <a:r>
              <a:rPr lang="en-US" sz="4500" kern="1200" dirty="0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av </a:t>
            </a:r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kommunens</a:t>
            </a:r>
            <a:r>
              <a:rPr lang="en-US" sz="4500" kern="1200" dirty="0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500" kern="1200" dirty="0" err="1">
                <a:solidFill>
                  <a:schemeClr val="accent6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resurser</a:t>
            </a:r>
            <a:endParaRPr lang="en-US" sz="4500" kern="1200" dirty="0">
              <a:solidFill>
                <a:schemeClr val="accent6">
                  <a:lumMod val="7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23C9D0-103A-4781-B092-6D9D0C12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47632"/>
              </p:ext>
            </p:extLst>
          </p:nvPr>
        </p:nvGraphicFramePr>
        <p:xfrm>
          <a:off x="0" y="1407560"/>
          <a:ext cx="12188952" cy="526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35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E080A0BE-0B6A-2B48-9D54-AC03D5C3BE4A}"/>
              </a:ext>
            </a:extLst>
          </p:cNvPr>
          <p:cNvSpPr txBox="1"/>
          <p:nvPr/>
        </p:nvSpPr>
        <p:spPr>
          <a:xfrm>
            <a:off x="1102038" y="516902"/>
            <a:ext cx="91787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900" spc="-150" dirty="0">
                <a:solidFill>
                  <a:srgbClr val="859E73"/>
                </a:solidFill>
                <a:latin typeface="Source Sans Pro Semibold" panose="020B0603030403020204" pitchFamily="34" charset="0"/>
                <a:ea typeface="+mj-ea"/>
                <a:cs typeface="+mj-cs"/>
              </a:rPr>
              <a:t>Fyra fokusområden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836FC78-1B0D-1F4F-8991-52588380C2BB}"/>
              </a:ext>
            </a:extLst>
          </p:cNvPr>
          <p:cNvSpPr txBox="1"/>
          <p:nvPr/>
        </p:nvSpPr>
        <p:spPr>
          <a:xfrm>
            <a:off x="1149089" y="1678329"/>
            <a:ext cx="78444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Trygghet</a:t>
            </a:r>
          </a:p>
          <a:p>
            <a:pPr marL="342900" indent="-342900">
              <a:buAutoNum type="arabicPeriod"/>
            </a:pPr>
            <a:r>
              <a:rPr lang="sv-S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Jobb och företagande</a:t>
            </a:r>
          </a:p>
          <a:p>
            <a:pPr marL="342900" indent="-342900">
              <a:buAutoNum type="arabicPeriod"/>
            </a:pPr>
            <a:r>
              <a:rPr lang="sv-S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Likvärdig skola</a:t>
            </a:r>
          </a:p>
          <a:p>
            <a:pPr marL="342900" indent="-342900">
              <a:buAutoNum type="arabicPeriod"/>
            </a:pPr>
            <a:r>
              <a:rPr lang="sv-S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Miljö och klimat </a:t>
            </a:r>
          </a:p>
          <a:p>
            <a:pPr marL="342900" indent="-342900">
              <a:buAutoNum type="arabicPeriod"/>
            </a:pPr>
            <a:endParaRPr lang="sv-SE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A9246F-4DAD-4190-AA2C-946C45752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9F6F862-44EC-4585-982C-64F5AE6AB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D79DBE3-C65A-410A-929A-AAC1E699F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person, person, gräs&#10;&#10;Automatiskt genererad beskrivning">
            <a:extLst>
              <a:ext uri="{FF2B5EF4-FFF2-40B4-BE49-F238E27FC236}">
                <a16:creationId xmlns:a16="http://schemas.microsoft.com/office/drawing/2014/main" id="{AA49AB9B-7053-4B4B-9E23-EFFC8DB2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13017"/>
            <a:ext cx="12230357" cy="723300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AA0A7C-EA32-0C4C-BCB9-50367F3E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1. Trygghet</a:t>
            </a:r>
          </a:p>
        </p:txBody>
      </p:sp>
    </p:spTree>
    <p:extLst>
      <p:ext uri="{BB962C8B-B14F-4D97-AF65-F5344CB8AC3E}">
        <p14:creationId xmlns:p14="http://schemas.microsoft.com/office/powerpoint/2010/main" val="158299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D210A2-7FFD-41FA-BC26-064E7F17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054" y="714218"/>
            <a:ext cx="8206597" cy="772221"/>
          </a:xfrm>
        </p:spPr>
        <p:txBody>
          <a:bodyPr>
            <a:normAutofit fontScale="90000"/>
          </a:bodyPr>
          <a:lstStyle/>
          <a:p>
            <a:r>
              <a:rPr lang="sv-SE" dirty="0"/>
              <a:t>1. Trygghet för alla Uppsalabor</a:t>
            </a:r>
          </a:p>
        </p:txBody>
      </p:sp>
      <p:sp>
        <p:nvSpPr>
          <p:cNvPr id="2" name="Femhörning 1">
            <a:extLst>
              <a:ext uri="{FF2B5EF4-FFF2-40B4-BE49-F238E27FC236}">
                <a16:creationId xmlns:a16="http://schemas.microsoft.com/office/drawing/2014/main" id="{CDE725D0-B4BF-FB46-A416-9DC0FDF265DA}"/>
              </a:ext>
            </a:extLst>
          </p:cNvPr>
          <p:cNvSpPr/>
          <p:nvPr/>
        </p:nvSpPr>
        <p:spPr>
          <a:xfrm>
            <a:off x="706054" y="1969251"/>
            <a:ext cx="6609145" cy="36398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01F39F-6C06-1644-BDCB-AAF822E68F00}"/>
              </a:ext>
            </a:extLst>
          </p:cNvPr>
          <p:cNvSpPr txBox="1"/>
          <p:nvPr/>
        </p:nvSpPr>
        <p:spPr>
          <a:xfrm>
            <a:off x="706054" y="2573010"/>
            <a:ext cx="5611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Vässa kommunens förmåga och insatser att förebygga och bekämpa ungdomsbrottslighet och kriminalitet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Utveckla det civila försvaret i syfte att stärka beredskapen för att hantera kriser och pandemier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Utveckla en långsiktig och samordnad kultur-, idrotts- och fritidsverksamhet i Gottsunda och </a:t>
            </a:r>
            <a:r>
              <a:rPr lang="sv-SE" sz="2000" dirty="0" err="1">
                <a:solidFill>
                  <a:schemeClr val="bg1"/>
                </a:solidFill>
              </a:rPr>
              <a:t>Gränby</a:t>
            </a:r>
            <a:endParaRPr lang="sv-S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101825-7178-C649-AB6B-9976858C5502}"/>
              </a:ext>
            </a:extLst>
          </p:cNvPr>
          <p:cNvSpPr txBox="1"/>
          <p:nvPr/>
        </p:nvSpPr>
        <p:spPr>
          <a:xfrm>
            <a:off x="1030147" y="2045494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637E0A-57EB-304A-917D-E0E0757BC6FC}"/>
              </a:ext>
            </a:extLst>
          </p:cNvPr>
          <p:cNvSpPr/>
          <p:nvPr/>
        </p:nvSpPr>
        <p:spPr>
          <a:xfrm>
            <a:off x="7315199" y="1969251"/>
            <a:ext cx="4514128" cy="36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52B184-43B0-8348-9499-DD55FE71D2DD}"/>
              </a:ext>
            </a:extLst>
          </p:cNvPr>
          <p:cNvSpPr txBox="1"/>
          <p:nvPr/>
        </p:nvSpPr>
        <p:spPr>
          <a:xfrm>
            <a:off x="7639292" y="2049790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AD845-480F-CE46-8D05-1518CDAD8BF9}"/>
              </a:ext>
            </a:extLst>
          </p:cNvPr>
          <p:cNvSpPr txBox="1"/>
          <p:nvPr/>
        </p:nvSpPr>
        <p:spPr>
          <a:xfrm>
            <a:off x="7639292" y="2653549"/>
            <a:ext cx="38466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 Uppsala är trygghet inte ett privilegium för några få utan en rättighet för 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Tryggheten ska öka och Uppsala ska inte ha någon utsatt stadsdel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Alla barn ska ha en jämlik tillgång till kultur och idrottsaktiviteter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FD6CE5-7A6E-4143-9E5D-5BA04F02D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340CE7-A492-4B3D-864A-065AA3F7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D861D62-833C-43BF-9D9D-609E5FA73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853D4AE3-85A0-C04D-A760-B1C2A47E3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9" y="435545"/>
            <a:ext cx="11998162" cy="772221"/>
          </a:xfrm>
        </p:spPr>
        <p:txBody>
          <a:bodyPr>
            <a:normAutofit fontScale="90000"/>
          </a:bodyPr>
          <a:lstStyle/>
          <a:p>
            <a:r>
              <a:rPr lang="sv-SE" dirty="0"/>
              <a:t>45 mnkr för ökad trygghet för alla Uppsalabor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D3B9D1B-F9DB-8147-86A9-851EB963BB2F}"/>
              </a:ext>
            </a:extLst>
          </p:cNvPr>
          <p:cNvSpPr/>
          <p:nvPr/>
        </p:nvSpPr>
        <p:spPr>
          <a:xfrm>
            <a:off x="597954" y="1581064"/>
            <a:ext cx="618658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Riktade satsningar: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Myndighetssamverkan, stärkt tillsyn mot misstänkt illegal verksamhet – 0,5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Riktade insatser kvällar och helger av socialtjänsten – 2,3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Bryta barn och ungdomars kriminella livsstil – 0,7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Förstärkt avhopparverksamhet– 1,5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Trygghetsskapande åtgärder i det offentliga rummet – 5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Förstärkning av kommunala ordningsvakter och kameraövervakning i city och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Gränby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 i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Gränby</a:t>
            </a:r>
            <a:r>
              <a:rPr lang="sv-SE" sz="2000" dirty="0">
                <a:solidFill>
                  <a:prstClr val="white"/>
                </a:solidFill>
                <a:latin typeface="Calibri" panose="020F0502020204030204"/>
              </a:rPr>
              <a:t>/Kvarngärdet, </a:t>
            </a:r>
            <a:r>
              <a:rPr lang="sv-SE" sz="2000" dirty="0" err="1">
                <a:solidFill>
                  <a:prstClr val="white"/>
                </a:solidFill>
                <a:latin typeface="Calibri" panose="020F0502020204030204"/>
              </a:rPr>
              <a:t>Sävja</a:t>
            </a:r>
            <a:r>
              <a:rPr lang="sv-SE" sz="2000" dirty="0">
                <a:solidFill>
                  <a:prstClr val="white"/>
                </a:solidFill>
                <a:latin typeface="Calibri" panose="020F0502020204030204"/>
              </a:rPr>
              <a:t>, Stenhagen –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>
                <a:solidFill>
                  <a:prstClr val="white"/>
                </a:solidFill>
                <a:latin typeface="Calibri" panose="020F0502020204030204"/>
              </a:rPr>
              <a:t>      5 mnkr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Affärs och medborgarplats i city – 1,5 mnkr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white"/>
                </a:solidFill>
              </a:rPr>
              <a:t>Handlingsplan för ökad trygghet i Gottsunda – 16 mnkr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96D466-99DF-9F43-B435-2775A52BFE1A}"/>
              </a:ext>
            </a:extLst>
          </p:cNvPr>
          <p:cNvSpPr/>
          <p:nvPr/>
        </p:nvSpPr>
        <p:spPr>
          <a:xfrm>
            <a:off x="7000296" y="1581064"/>
            <a:ext cx="480950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Utbildnings- och fritidsaktiviteter i direkt anslutning till skolan – 1,5 mkr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white"/>
                </a:solidFill>
                <a:latin typeface="Calibri" panose="020F0502020204030204"/>
              </a:rPr>
              <a:t>Förebygga kriminellt beteende i mellanstadiet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0,75 mnkr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Allaktivitetshus i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Gränby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3,8 mkr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Sommarlovsaktiviteter – 3 mkr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Ökat föreningsstöd – 1 mkr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7C00EE-8234-48D5-9DD6-4D8459D0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5C7A098-93D4-4AC1-9A38-114B9E3FE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0FCB82F-0E11-4AC3-AB64-29FE929CD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D210A2-7FFD-41FA-BC26-064E7F17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310" y="584335"/>
            <a:ext cx="10779891" cy="1464393"/>
          </a:xfrm>
        </p:spPr>
        <p:txBody>
          <a:bodyPr>
            <a:normAutofit fontScale="90000"/>
          </a:bodyPr>
          <a:lstStyle/>
          <a:p>
            <a:r>
              <a:rPr lang="sv-SE" dirty="0"/>
              <a:t>Trygghet – för dig som äldre eller med funktionsnedsättning</a:t>
            </a:r>
          </a:p>
        </p:txBody>
      </p:sp>
      <p:sp>
        <p:nvSpPr>
          <p:cNvPr id="2" name="Femhörning 1">
            <a:extLst>
              <a:ext uri="{FF2B5EF4-FFF2-40B4-BE49-F238E27FC236}">
                <a16:creationId xmlns:a16="http://schemas.microsoft.com/office/drawing/2014/main" id="{CDE725D0-B4BF-FB46-A416-9DC0FDF265DA}"/>
              </a:ext>
            </a:extLst>
          </p:cNvPr>
          <p:cNvSpPr/>
          <p:nvPr/>
        </p:nvSpPr>
        <p:spPr>
          <a:xfrm>
            <a:off x="706054" y="2088998"/>
            <a:ext cx="6609145" cy="359812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01F39F-6C06-1644-BDCB-AAF822E68F00}"/>
              </a:ext>
            </a:extLst>
          </p:cNvPr>
          <p:cNvSpPr txBox="1"/>
          <p:nvPr/>
        </p:nvSpPr>
        <p:spPr>
          <a:xfrm>
            <a:off x="706054" y="2612218"/>
            <a:ext cx="5611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Stärkt språkundervisning för att säkerställa tillräckliga kunskaper i svenska språket för anställda med behov av det inom vård och omsorg.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Utreda förekomsten av delade turer och genomföra ett pilotprojekt i syfte att möjliggöra sammanhållna arbetsdagar.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Öka antalet anställda med funktionsnedsättning i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101825-7178-C649-AB6B-9976858C5502}"/>
              </a:ext>
            </a:extLst>
          </p:cNvPr>
          <p:cNvSpPr txBox="1"/>
          <p:nvPr/>
        </p:nvSpPr>
        <p:spPr>
          <a:xfrm>
            <a:off x="834938" y="2163434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637E0A-57EB-304A-917D-E0E0757BC6FC}"/>
              </a:ext>
            </a:extLst>
          </p:cNvPr>
          <p:cNvSpPr/>
          <p:nvPr/>
        </p:nvSpPr>
        <p:spPr>
          <a:xfrm>
            <a:off x="7315199" y="2088998"/>
            <a:ext cx="4514128" cy="359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52B184-43B0-8348-9499-DD55FE71D2DD}"/>
              </a:ext>
            </a:extLst>
          </p:cNvPr>
          <p:cNvSpPr txBox="1"/>
          <p:nvPr/>
        </p:nvSpPr>
        <p:spPr>
          <a:xfrm>
            <a:off x="7639292" y="2169537"/>
            <a:ext cx="28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AD845-480F-CE46-8D05-1518CDAD8BF9}"/>
              </a:ext>
            </a:extLst>
          </p:cNvPr>
          <p:cNvSpPr txBox="1"/>
          <p:nvPr/>
        </p:nvSpPr>
        <p:spPr>
          <a:xfrm>
            <a:off x="7610420" y="2692757"/>
            <a:ext cx="38466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Uppsala ska vara en </a:t>
            </a:r>
            <a:r>
              <a:rPr lang="sv-SE" dirty="0" err="1">
                <a:solidFill>
                  <a:schemeClr val="bg1"/>
                </a:solidFill>
              </a:rPr>
              <a:t>äldrevänlig</a:t>
            </a:r>
            <a:r>
              <a:rPr lang="sv-SE" dirty="0">
                <a:solidFill>
                  <a:schemeClr val="bg1"/>
                </a:solidFill>
              </a:rPr>
              <a:t> kommun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Äldreomsorgen ska kännas trygg för Uppsalas äldre och deras anhöriga.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Invånare med funktionsnedsättning ska uppleva trygghet, frihet och tillgänglighet. Alla har rätten att bestämma över sitt liv och styra sin vardag.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161F142-943D-46B1-845F-87A218D2F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5" y="5752100"/>
            <a:ext cx="854667" cy="8838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4AD23C1-79C9-475C-B61F-470B05470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27" y="5752100"/>
            <a:ext cx="767767" cy="87209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389CF83-01D9-46AE-A908-7D49B9F2C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80" y="5752099"/>
            <a:ext cx="954710" cy="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ppsala kommun grafer">
    <a:dk1>
      <a:srgbClr val="000000"/>
    </a:dk1>
    <a:lt1>
      <a:srgbClr val="FFFFFF"/>
    </a:lt1>
    <a:dk2>
      <a:srgbClr val="202E45"/>
    </a:dk2>
    <a:lt2>
      <a:srgbClr val="ECEDEF"/>
    </a:lt2>
    <a:accent1>
      <a:srgbClr val="252E6F"/>
    </a:accent1>
    <a:accent2>
      <a:srgbClr val="1C9CD9"/>
    </a:accent2>
    <a:accent3>
      <a:srgbClr val="008A01"/>
    </a:accent3>
    <a:accent4>
      <a:srgbClr val="A6CF38"/>
    </a:accent4>
    <a:accent5>
      <a:srgbClr val="841072"/>
    </a:accent5>
    <a:accent6>
      <a:srgbClr val="FF3D9C"/>
    </a:accent6>
    <a:hlink>
      <a:srgbClr val="0563C1"/>
    </a:hlink>
    <a:folHlink>
      <a:srgbClr val="954F72"/>
    </a:folHlink>
  </a:clrScheme>
  <a:fontScheme name="Uppsala kommun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992</Words>
  <Application>Microsoft Office PowerPoint</Application>
  <PresentationFormat>Bredbild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Source Sans Pro</vt:lpstr>
      <vt:lpstr>Source Sans Pro Semibold</vt:lpstr>
      <vt:lpstr>Source Sans Pro Semibold</vt:lpstr>
      <vt:lpstr>Wingdings</vt:lpstr>
      <vt:lpstr>Office-tema</vt:lpstr>
      <vt:lpstr>Mittenstyrets förslag till mål och budget 2021-2023 </vt:lpstr>
      <vt:lpstr>Ekonomiska förutsättningar</vt:lpstr>
      <vt:lpstr>Statsbidrag och resultat</vt:lpstr>
      <vt:lpstr>Fördelning av kommunens resurser</vt:lpstr>
      <vt:lpstr>PowerPoint-presentation</vt:lpstr>
      <vt:lpstr>1. Trygghet</vt:lpstr>
      <vt:lpstr>1. Trygghet för alla Uppsalabor</vt:lpstr>
      <vt:lpstr>45 mnkr för ökad trygghet för alla Uppsalabor</vt:lpstr>
      <vt:lpstr>Trygghet – för dig som äldre eller med funktionsnedsättning</vt:lpstr>
      <vt:lpstr>180 mnkr för ökad trygghet för dig som äldre eller med funktionsnedsättning</vt:lpstr>
      <vt:lpstr>2. Jobb och företagande</vt:lpstr>
      <vt:lpstr>2. Jobb och företagande</vt:lpstr>
      <vt:lpstr>PowerPoint-presentation</vt:lpstr>
      <vt:lpstr>3. Likvärdig skola</vt:lpstr>
      <vt:lpstr>3. Likvärdig skola</vt:lpstr>
      <vt:lpstr>142 mnkr för en likvärdig skola</vt:lpstr>
      <vt:lpstr>4. Miljö och klimat</vt:lpstr>
      <vt:lpstr>4.  Miljö och klimat– fossilfritt 2030 </vt:lpstr>
      <vt:lpstr>18,2 mnkr för ett fossilfritt Uppsala</vt:lpstr>
      <vt:lpstr>Sammanfattning</vt:lpstr>
      <vt:lpstr>Mittenstyrets förslag till mål och budget 2021-2023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Mittenstyrets förslag till mål och budget 2021-2023</dc:title>
  <dc:creator>Cavelier Bizas Pavlos (Politisk sekreterare)</dc:creator>
  <cp:lastModifiedBy>Eriksson Susanne (S)</cp:lastModifiedBy>
  <cp:revision>29</cp:revision>
  <dcterms:created xsi:type="dcterms:W3CDTF">2020-09-28T10:59:16Z</dcterms:created>
  <dcterms:modified xsi:type="dcterms:W3CDTF">2020-09-28T19:56:27Z</dcterms:modified>
</cp:coreProperties>
</file>